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6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0233D-DCA1-A64E-B172-6524564D58C2}" v="44" dt="2025-02-11T16:45:12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12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008D96E8-FA85-534F-8629-0AB915189267}"/>
    <pc:docChg chg="custSel modSld">
      <pc:chgData name="Francisco Javier Bonet García" userId="c67cd2f5-7354-47bd-a51e-00312a09adde" providerId="ADAL" clId="{008D96E8-FA85-534F-8629-0AB915189267}" dt="2023-09-21T19:34:41.356" v="53" actId="21"/>
      <pc:docMkLst>
        <pc:docMk/>
      </pc:docMkLst>
      <pc:sldChg chg="addSp delSp modSp mod">
        <pc:chgData name="Francisco Javier Bonet García" userId="c67cd2f5-7354-47bd-a51e-00312a09adde" providerId="ADAL" clId="{008D96E8-FA85-534F-8629-0AB915189267}" dt="2023-09-21T19:34:41.356" v="53" actId="21"/>
        <pc:sldMkLst>
          <pc:docMk/>
          <pc:sldMk cId="3297425842" sldId="265"/>
        </pc:sldMkLst>
        <pc:spChg chg="add del mod">
          <ac:chgData name="Francisco Javier Bonet García" userId="c67cd2f5-7354-47bd-a51e-00312a09adde" providerId="ADAL" clId="{008D96E8-FA85-534F-8629-0AB915189267}" dt="2023-09-21T19:34:41.356" v="53" actId="21"/>
          <ac:spMkLst>
            <pc:docMk/>
            <pc:sldMk cId="3297425842" sldId="265"/>
            <ac:spMk id="2" creationId="{9D2A0021-3711-3CE4-71E1-AC445551BDF1}"/>
          </ac:spMkLst>
        </pc:spChg>
        <pc:spChg chg="add del mod">
          <ac:chgData name="Francisco Javier Bonet García" userId="c67cd2f5-7354-47bd-a51e-00312a09adde" providerId="ADAL" clId="{008D96E8-FA85-534F-8629-0AB915189267}" dt="2023-09-21T19:34:36.249" v="52" actId="478"/>
          <ac:spMkLst>
            <pc:docMk/>
            <pc:sldMk cId="3297425842" sldId="265"/>
            <ac:spMk id="3" creationId="{CF385F83-E988-25BF-DA4B-EDB1FE49ED61}"/>
          </ac:spMkLst>
        </pc:spChg>
      </pc:sldChg>
    </pc:docChg>
  </pc:docChgLst>
  <pc:docChgLst>
    <pc:chgData name="Francisco Javier Bonet García" userId="c67cd2f5-7354-47bd-a51e-00312a09adde" providerId="ADAL" clId="{99F0233D-DCA1-A64E-B172-6524564D58C2}"/>
    <pc:docChg chg="addSld modSld">
      <pc:chgData name="Francisco Javier Bonet García" userId="c67cd2f5-7354-47bd-a51e-00312a09adde" providerId="ADAL" clId="{99F0233D-DCA1-A64E-B172-6524564D58C2}" dt="2025-02-11T16:45:12.607" v="43" actId="20577"/>
      <pc:docMkLst>
        <pc:docMk/>
      </pc:docMkLst>
      <pc:sldChg chg="modSp add">
        <pc:chgData name="Francisco Javier Bonet García" userId="c67cd2f5-7354-47bd-a51e-00312a09adde" providerId="ADAL" clId="{99F0233D-DCA1-A64E-B172-6524564D58C2}" dt="2025-02-11T16:45:12.607" v="43" actId="20577"/>
        <pc:sldMkLst>
          <pc:docMk/>
          <pc:sldMk cId="896252826" sldId="266"/>
        </pc:sldMkLst>
        <pc:spChg chg="mod">
          <ac:chgData name="Francisco Javier Bonet García" userId="c67cd2f5-7354-47bd-a51e-00312a09adde" providerId="ADAL" clId="{99F0233D-DCA1-A64E-B172-6524564D58C2}" dt="2025-02-11T16:44:26.454" v="15" actId="20577"/>
          <ac:spMkLst>
            <pc:docMk/>
            <pc:sldMk cId="896252826" sldId="266"/>
            <ac:spMk id="107" creationId="{0A4C8931-A66B-FD97-2192-C9118678C65A}"/>
          </ac:spMkLst>
        </pc:spChg>
        <pc:spChg chg="mod">
          <ac:chgData name="Francisco Javier Bonet García" userId="c67cd2f5-7354-47bd-a51e-00312a09adde" providerId="ADAL" clId="{99F0233D-DCA1-A64E-B172-6524564D58C2}" dt="2025-02-11T16:45:12.607" v="43" actId="20577"/>
          <ac:spMkLst>
            <pc:docMk/>
            <pc:sldMk cId="896252826" sldId="266"/>
            <ac:spMk id="148" creationId="{353D56B2-57FC-DB00-93AD-4792DC511C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2/11/25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- Saludos.</a:t>
            </a:r>
          </a:p>
          <a:p>
            <a:r>
              <a:rPr lang="es-ES"/>
              <a:t>- Bienvenidos</a:t>
            </a:r>
          </a:p>
          <a:p>
            <a:r>
              <a:rPr lang="es-ES"/>
              <a:t>- ¿Qué tal el verano?</a:t>
            </a:r>
          </a:p>
          <a:p>
            <a:r>
              <a:rPr lang="es-ES"/>
              <a:t>- Caras nuevas: Olivia, Arianna, Carmen</a:t>
            </a:r>
          </a:p>
          <a:p>
            <a:r>
              <a:rPr lang="es-ES"/>
              <a:t>- Hoy empieza la asignatura. Es la primera vez la imparto.</a:t>
            </a:r>
          </a:p>
          <a:p>
            <a:r>
              <a:rPr lang="es-ES"/>
              <a:t>- Vamos a dedicar la sesión de hoy y la del viernes a describir en qué consiste.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0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Me gustaría dedicar los primeros minutos a destacar una serie de cuestiones importantes para mí.</a:t>
            </a:r>
          </a:p>
          <a:p>
            <a:r>
              <a:rPr lang="en-ES"/>
              <a:t>- Tienen que ver con principios que me gustaría poner en práctica durante la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El primer principio tiene que ver con la motivación. </a:t>
            </a:r>
          </a:p>
          <a:p>
            <a:r>
              <a:rPr lang="en-ES"/>
              <a:t>- Me pagan por ser profesor. </a:t>
            </a:r>
          </a:p>
          <a:p>
            <a:r>
              <a:rPr lang="en-ES"/>
              <a:t>- Estaría más a gusto en mi casa leyendo.</a:t>
            </a:r>
          </a:p>
          <a:p>
            <a:r>
              <a:rPr lang="en-ES"/>
              <a:t>- Pero al mismo tiempo, me hace ilusión estar aquí.</a:t>
            </a:r>
          </a:p>
          <a:p>
            <a:r>
              <a:rPr lang="en-ES"/>
              <a:t>- Me gusta dar clase y además sobre esta disciplina.</a:t>
            </a:r>
          </a:p>
          <a:p>
            <a:r>
              <a:rPr lang="en-ES"/>
              <a:t>- Os cuento esto porque dicen que la ilusión es contagiosa.</a:t>
            </a:r>
          </a:p>
          <a:p>
            <a:r>
              <a:rPr lang="en-ES"/>
              <a:t>- Y quisiera contagiar esa ilusión.</a:t>
            </a:r>
          </a:p>
          <a:p>
            <a:r>
              <a:rPr lang="en-ES"/>
              <a:t>- La razón es que cuando uno está motivado o ilusionado aprende más y mejor.</a:t>
            </a:r>
          </a:p>
          <a:p>
            <a:r>
              <a:rPr lang="en-ES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Otro aspecto fundamental del aprendizaje es la utilidad del mismo.</a:t>
            </a:r>
          </a:p>
          <a:p>
            <a:r>
              <a:rPr lang="en-ES"/>
              <a:t>- Seguro que os habéis hecho esta pregunta alguna vez.</a:t>
            </a:r>
          </a:p>
          <a:p>
            <a:r>
              <a:rPr lang="en-ES"/>
              <a:t>- Espero que la respuesta no sea algo parecido a esto.</a:t>
            </a:r>
          </a:p>
          <a:p>
            <a:r>
              <a:rPr lang="en-ES"/>
              <a:t>- Cuando lo que estudiamos tiene utilidad lo aprendemos mejor.</a:t>
            </a:r>
          </a:p>
          <a:p>
            <a:r>
              <a:rPr lang="en-ES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Un aspecto que limita el aprendizaje es el miedo a saber poco.</a:t>
            </a:r>
          </a:p>
          <a:p>
            <a:r>
              <a:rPr lang="en-ES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/>
              <a:t>- Os veis más pequeños que el profesor y eso os cohibe.</a:t>
            </a:r>
          </a:p>
          <a:p>
            <a:r>
              <a:rPr lang="en-ES"/>
              <a:t>- Es obvio que yo sé más que vosotros de esto.</a:t>
            </a:r>
          </a:p>
          <a:p>
            <a:r>
              <a:rPr lang="en-ES"/>
              <a:t>- Mal estaríamos si fuera al revés.</a:t>
            </a:r>
          </a:p>
          <a:p>
            <a:r>
              <a:rPr lang="en-ES"/>
              <a:t>- Aunque no creáis que yo sé tanto…</a:t>
            </a:r>
          </a:p>
          <a:p>
            <a:r>
              <a:rPr lang="en-ES"/>
              <a:t>- Lo importante de esto es que aprendemos de los errores fundamentalmente.</a:t>
            </a:r>
          </a:p>
          <a:p>
            <a:r>
              <a:rPr lang="en-ES"/>
              <a:t>- Nadie nace sabiendo. Si no te equivocas aprendes más lento y más superficialmente.</a:t>
            </a:r>
          </a:p>
          <a:p>
            <a:r>
              <a:rPr lang="en-ES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Para animaros más a que participéis me pondré un poco moñas. </a:t>
            </a:r>
          </a:p>
          <a:p>
            <a:r>
              <a:rPr lang="en-ES"/>
              <a:t>- Confío en vosotros. La confianza es muy importante para establecer una relación profesor-estudiante edificante.</a:t>
            </a:r>
          </a:p>
          <a:p>
            <a:r>
              <a:rPr lang="en-ES"/>
              <a:t>- Os estimo como personas y eso implica que confío en vuestra capacidad.</a:t>
            </a:r>
          </a:p>
          <a:p>
            <a:r>
              <a:rPr lang="en-ES"/>
              <a:t>- De ahí se deduce que mis exigencias estarán alineadas con dicha confianza.</a:t>
            </a:r>
          </a:p>
          <a:p>
            <a:r>
              <a:rPr lang="en-ES"/>
              <a:t>- Esto quiere decir que tendréis que trabajar durante la asignatura.</a:t>
            </a:r>
          </a:p>
          <a:p>
            <a:r>
              <a:rPr lang="en-ES"/>
              <a:t>- Si no lo hiciera estaría ofendiendo esa confianza.</a:t>
            </a:r>
          </a:p>
          <a:p>
            <a:r>
              <a:rPr lang="en-ES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Pero esas exigencias no estarán vacías de contenido. </a:t>
            </a:r>
          </a:p>
          <a:p>
            <a:r>
              <a:rPr lang="en-ES"/>
              <a:t>- En cada clase habrá objetivos concretos de aprendizaje.</a:t>
            </a:r>
          </a:p>
          <a:p>
            <a:r>
              <a:rPr lang="en-ES"/>
              <a:t>- Y retos más que persiguen estimular vuestro afán de superación.</a:t>
            </a:r>
          </a:p>
          <a:p>
            <a:r>
              <a:rPr lang="en-ES"/>
              <a:t>- Porque sé que sois mejores de lo que dicen de vosotros por viejos del lugar.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7974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1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2/11/25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>
                <a:latin typeface="Arial" panose="020B0604020202020204" pitchFamily="34" charset="0"/>
                <a:cs typeface="Arial" panose="020B0604020202020204" pitchFamily="34" charset="0"/>
              </a:rPr>
              <a:t>Curso 2023-2024.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875F272-A0DF-B599-C818-75BB772EB149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574F1C1-DCF0-D445-659B-82F34B8B2E54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E603EF5-13B8-B604-B6BB-E61281A70429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C95035-D756-92BF-B14D-DB42ACC68615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5F73F29E-EC2D-96BA-6282-E0A056B174AB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7F382A-7CE5-66B9-C4A2-A1D180F79A59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EA3053-F4C3-F260-4455-C1EF2D93E007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504ADD-D617-87C7-D475-DB65A068710D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A6729E-FD76-7946-70C8-59B601178F62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88B7EF-E9E0-897F-566C-395E937CF5FA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2020F8-5779-2065-070C-17D4C4847CE0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/>
              <a:t>Conocer de primera mano cómo se manejan ecosistemas en un espacio protegido.</a:t>
            </a:r>
          </a:p>
          <a:p>
            <a:pPr>
              <a:spcBef>
                <a:spcPts val="800"/>
              </a:spcBef>
            </a:pPr>
            <a:r>
              <a:rPr lang="en-ES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628B25-1261-F070-4F9C-B0418D1C4428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D076CE2-CCD6-A2A2-2AD6-911ECE08AFC7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3FBADE-452B-39CE-6492-B870A10B83EB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4F1B08-606A-B44F-9B5B-2E4E47E5E4A5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AC1959B-8BA2-26A9-9802-AF09BAE235F3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0D3A145-BA6A-7001-2A5C-884DBBA8A228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3A0A6DE-977B-C934-FB12-5E14958CB830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54A850-D530-9BCC-14B0-9EAF2197C74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44D858-2F05-C915-965B-77203FD997BE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69DE9F7-63DD-70A4-662B-F6521CD02B9E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A0271B2-4622-B2E4-98B3-4908C42DCCB8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646B980-FD37-EA92-EB04-56AB23C68469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CC4B9E-8739-8F99-FED1-4BE7738BD10A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3572F79-AC08-C88B-B96C-B213A0070C99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849865A-EEFC-85EC-C086-C478D5FEC64A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A4FDC7C-D7ED-1B16-1B30-90B7F89EE7E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BC4D99-AB55-04A4-89E6-08AB31E2C327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CB218A-1123-C203-9C21-97B2A6917CDA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6EF540-CA4C-C730-6615-87547EB05129}"/>
              </a:ext>
            </a:extLst>
          </p:cNvPr>
          <p:cNvSpPr txBox="1"/>
          <p:nvPr/>
        </p:nvSpPr>
        <p:spPr>
          <a:xfrm>
            <a:off x="152355" y="4924711"/>
            <a:ext cx="256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Salida al P. N. Sierra de Cardeña y Montoro</a:t>
            </a:r>
            <a:endParaRPr lang="en-ES" sz="10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0DB46C-72F3-EDFB-4A2C-856E53430469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69ABF7F-4631-8945-E6B4-14668872D90A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4704E0-2C45-0D33-20F9-1C5490492CC5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ADEA74-9FE7-AF72-2330-33232E36502A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F4663CF-CDD4-0B81-5766-AB4A6832AC7F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B2E1DAC-866D-DF25-C2BD-682F56613DC8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578DAE-818A-CE2C-52E6-3FC71BFB6A84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40B0495-94E3-F1E7-DC0C-356F74C172E1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9103291-77AF-356A-A18C-17BABA0773B1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5986638-A483-25D4-F79A-B17A8C9E959D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A854F75-A7A8-4912-DB0C-A0FAACE9F705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FDB49EF-8B81-49ED-BB28-EA5D3469BBE4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B2EA2C-C65B-097F-3E67-36C255B62F49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91402B4-174B-9435-0B75-0DB673DBC71A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9F3DFE-DF36-1D1C-015E-6C9814D601B3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EA357C-9FD7-A21C-A507-CA9BFD2E934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78FB1A2-E3B1-03AB-C56A-540E2E2D5CD2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3CDDBCD-9C51-CED7-942E-A35B516B97DE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255AA5D-A3A5-13FE-BDDD-10674BAE6F9C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335ADE-23F4-C88A-B37B-BCDDC27C2D4E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34BE430-EF27-2CD3-E311-D56FEFF7CC1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2263693-DB45-C224-F0D6-A59F0F27562E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7C7FDED-8628-C58C-750F-FE9624B5A0D3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8A4B84-B120-8683-B6E8-F45EE4121511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EA4BDE6-45C8-B621-F36B-E9DB4AD9750D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62655-20CA-C7AB-3496-566E1A8115AB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Trabajo sobre gestión </a:t>
            </a:r>
            <a:r>
              <a:rPr lang="en-ES" sz="120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877C47-3741-D983-B2DC-FF0BA612334D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AF8A173-6CFF-F200-F021-495F63FB5787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DC2B24F-0689-2232-5E95-4BE19118486B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6DF0FA7C-0730-E206-1435-DF31104F3BFA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B3C4783-A4D5-285D-5E94-E54BB8A5442A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8AC734D-5132-6BFD-941B-4EAE6C33011D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709A8-AB25-10FE-714F-F7C7726BAE3C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Trabajo sobre tipo de ecosistema</a:t>
            </a:r>
            <a:r>
              <a:rPr lang="en-ES" sz="12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A8B54BC-9006-D684-EF46-449D7A264BA9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27F54E9-18A3-AF03-AF25-B4B69058CF06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1462E0D-B405-9809-3820-2F813402AF02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26A7DD14-87FF-EECF-23FE-1316185EE3EC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436884B6-727D-3114-2CCA-E53070062B3E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8D8CBA-7F7A-E25A-93F3-E94A593C1F01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F677C4-3191-E517-B24B-93626866E4A6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C0A09F-9380-C82F-57A3-F280BA35E21E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EC40B5-1262-099E-C28E-D860B04D78E6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A214F01-02BB-BB75-B487-29DE1C8CDBEF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7DAFDB9-E03E-750F-D5AE-DD1D5E278486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BC87561-422D-322D-0907-34B851C2B4C6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5A8B4997-E43D-CCF0-50AB-75EB1EDD8F3D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F2101535-9383-A5B1-B8A9-C3D32CACFE8B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54DD058A-AD1D-4931-FF70-669FA9D4F13B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AD47F473-DCA1-54BC-A9D8-616B654B9807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42A784F-3C21-CFE8-5674-D48C5201A5D2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0007DB8A-CFF3-EA63-3127-FF90187624B9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25E39763-6AE8-FF42-B675-2758CB2D01C6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14A641C9-568C-07B5-9376-D8E9198044F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7DA4E966-65AB-3CD3-F4BB-1822ECC0B9C0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DB2BFB37-D302-4613-F07F-92EAF34218A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0ED8693F-4DE7-41C2-44BA-A476AB42A735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D7FCD4B1-C0EB-8E0E-1C36-41C357D081E2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D7FAACBA-8205-5988-73B1-BE82148549F2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A1021748-A140-62C5-A948-8D9B64D0DD04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2F2F92DB-9888-669A-9B64-FF8626DA9F80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8D994F7-EE20-E496-6BFF-4707F4987A38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E61A2C0-01B4-FCDF-2311-03ABB0B62024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623376CD-D88F-334A-AD0C-F53CB52C9422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80724F0-98F1-8E02-014F-985260F78C24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04905E8-2298-6DF9-C2C7-0C5C38A62847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88BCD8D-937E-E64D-8310-49988A42A02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4CD61B-06B3-931D-371F-C00FC2744BC0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B041343-C50F-1577-A5BB-0E53CBD15660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DCADE0-23F2-16F1-3F3E-6BF8E10FBAD9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61E5419-E5F7-48ED-AE8F-B1A8C04C6653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B7DE42E-999E-3F8C-88DA-559084D4AE96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T</a:t>
            </a:r>
            <a:r>
              <a:rPr lang="en-GB" sz="1000"/>
              <a:t>e</a:t>
            </a:r>
            <a:r>
              <a:rPr lang="en-ES" sz="100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DEF207-D005-3866-57B9-53C69E5C8663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Descripción de tipos de ecosistemas con la mirada de la gestión holística.</a:t>
            </a:r>
            <a:endParaRPr lang="en-ES" sz="1000"/>
          </a:p>
        </p:txBody>
      </p:sp>
    </p:spTree>
    <p:extLst>
      <p:ext uri="{BB962C8B-B14F-4D97-AF65-F5344CB8AC3E}">
        <p14:creationId xmlns:p14="http://schemas.microsoft.com/office/powerpoint/2010/main" val="329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0466-6858-2643-4C62-459D89F1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CB0695-CEDC-2547-7ADF-F239C93BA645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3E153EE-CF72-9C51-FAFD-BCE66703FC23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35E21E-1BA1-472F-AB69-54EEC8121F16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68173AE-EAFF-8E51-7069-74B3E30D2CAB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0F439CD-ABE8-5438-29C9-1673D2065328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C624669B-B2F5-1B2D-60DB-F74971BF666C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ABBDCC-D7B4-F6E1-36F0-03C58140BBBA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2ED81C0-8DA0-FA50-08F2-7D445203DFF9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58392F-B3E6-2C3B-3691-695C48BBAC03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03F7F6-8525-2E44-4918-CEE9E1756B39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4C8931-A66B-FD97-2192-C9118678C65A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/>
              <a:t>Conocer de primera mano cómo se manejan ecosistemas o sus elementos.</a:t>
            </a:r>
          </a:p>
          <a:p>
            <a:pPr>
              <a:spcBef>
                <a:spcPts val="800"/>
              </a:spcBef>
            </a:pPr>
            <a:r>
              <a:rPr lang="en-ES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135DAB-062D-2A53-F13E-FB739CA4903C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274005-4A02-91BD-C9A4-48CD79982B58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7AF4BDA-D89D-84BA-68E7-1B946F257486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52669DC-4969-8AF7-8067-858358A37C19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F3E4221-9602-AC73-7FE2-119146C9C31D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E8C6F31-363B-B032-573A-FCBEBE54001E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21D286CE-833B-5B83-2656-19726548D0AC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6AD2039-62DE-92D9-FB56-B5F4105C659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9A538EF-59B6-46DC-6D54-E954D10B5602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3C95E98-9E02-8884-4CC0-C092E37DB1EF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67F884-0636-15D4-EF15-B56E02A56A10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333493E-51A9-3FD0-5A68-1F5F0D8F42AA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A36CB57-F432-DE5A-FFB4-F4EAE68FC078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4871B79-29FD-7571-8857-1A7D4936EF3A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9A664B16-3E5D-F1B0-6B0F-67BACB268ADC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1EE58971-5ED0-383A-C83B-4BEF670E70C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547EB3E-71D2-A33D-8049-BD59C71E70BF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0B3346A-3B76-FBBF-1BDB-EB88D9E8F321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3D56B2-57FC-DB00-93AD-4792DC511C74}"/>
              </a:ext>
            </a:extLst>
          </p:cNvPr>
          <p:cNvSpPr txBox="1"/>
          <p:nvPr/>
        </p:nvSpPr>
        <p:spPr>
          <a:xfrm>
            <a:off x="152355" y="4924711"/>
            <a:ext cx="256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Salida al P. N. Sierra de Cardeña y Montoro y al P.N. de Hornachuelos</a:t>
            </a:r>
            <a:endParaRPr lang="en-ES" sz="10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2965B9A-0AF6-D6DF-5859-19C979D1199C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197A322-08F0-D9BA-C7E2-C29420614816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5665D7E-3A11-0392-2847-BC1BC1ED38F4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A0244D2-8CD1-881F-B948-910C3F98FE02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41A7D9-88B1-0860-2BAF-1FB97E7BDADA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1115C8-8D13-F311-8DF3-5222276646E0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F263D7C-55B7-4649-51D4-39F4CB0EC815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9C305B5B-74AD-EF8F-C5E6-C3C5069C3315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76824C4-7C7D-59F6-ABF9-18AA6FF77BFB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09816C6-4856-4F7B-484D-7AE5CE686D0E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2FF1D8-17F7-066F-F073-8B5896620BCB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AE0C360-5BAF-41FF-84E3-DA7B1ECDA078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DCD0CFD-E002-5F44-007F-8D19B5C159B6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6C63FB0F-1178-F1C8-29CE-B3984578D397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03C55EA-7700-BE66-CD06-02A81947B79E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C1F9A93-9D37-C744-B922-16884EB80F3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F913583-2604-4E70-C998-40D8B62E3A29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CCEDA30F-D345-AE64-4EE7-09DE8096DE09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3C4FA69-5A98-240D-6BBC-D9C4781E9DB1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15883C8-0B12-2C5F-E95D-77ED41C938A6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F257ED7-4A2F-4D95-51B3-FE8EFA53138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1F2202E3-74D6-C32A-3C94-C26BE244BFAA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4218FE6-6CD1-2801-98C0-EFFF36883A45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28BA9D5-983E-3454-028E-949AC958C58F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F692115-B10F-3C9C-191A-DA7140C610B7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4BF44CD-5D6D-B920-1FBB-73FD1B048A25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Trabajo sobre gestión </a:t>
            </a:r>
            <a:r>
              <a:rPr lang="en-ES" sz="120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9A6FDD7-4DA6-A440-0B1E-79796BA240C6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67FB685-B100-2180-58CB-5269778D4A9E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B6F237D-C2AB-2CFC-2AB4-5A15A3B4DC2E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79FF421C-77B0-BC56-7A9A-E5F3738E04D3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810C67A-3BC8-6FD9-A83D-3D0F5EF9969E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8DD7C4-3104-23D5-2B17-BE166F405135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8E49290-5CFB-237B-D456-07187E64BD5E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Trabajo sobre tipo de ecosistema</a:t>
            </a:r>
            <a:r>
              <a:rPr lang="en-ES" sz="120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E81F561-CFF0-7634-2A41-33A56F707E32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858ED24-0A4F-5279-BBEF-070D17C2BC43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E81BA67-8BB6-0C99-B2F3-C3170224F4FD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F351804E-5499-AC20-9312-F11C8B40F389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23941AED-7A2B-7AD0-6612-AADA005164E2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716D25E-38B4-9DF6-466C-7C28A8A8DD7E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F418A9D-127B-377F-3559-08498BBF6424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09C8E04-F9B4-92F1-B64A-DA508EBA8C00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97F333-1AE6-F888-1DB9-8C94E40A60A0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83760E4-3A42-4116-D76C-B5F7257CAC29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17C211F-DE8B-F273-752F-C574FCC5C6D2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DE00312D-9135-56F4-45FC-8A073FC6AF03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A91F1A70-DE09-DFD9-FF4F-550487AEDE64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CE5C2AE6-323D-B9B2-0EE7-1086EF673512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659353CD-2A5B-16F8-C628-17C4D5A4FAAF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60A2743-F6D8-9DC3-C89C-9445C63B979F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5EB2A2AA-1EE6-8D28-C202-10D099BB555C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188C524E-BE5F-3BE9-94A4-6B803BC0D42D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A13760FC-9499-37F3-3BBB-3D41ABBB8103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93CE32DF-1AD8-E2E9-D983-2EC7065DF84C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AA6B76EF-ED15-3FE6-9761-EF09CE61AABA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49BC8791-A6C0-5313-57AA-A80BCB9B6F4E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80719FA7-9444-F268-4FA6-A530B70611A0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2B992925-CC7B-6C52-9A8B-C4FA4B359D58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FB3566D9-F919-0110-2048-63990A4E3ED7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B2EE0FAA-FF89-0779-9C8A-A88DF19367E8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87ACBFC1-6BD5-01E6-B989-A60A140E7C52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A7CD544A-68A8-DEF9-ABEF-EDC661DF9E8C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E74F04C-3751-413B-5485-985C8EC4BA17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C0CA2184-8453-5927-9C9F-B65EDD8680D1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DB0002-2A79-0377-C536-B16AB9374B53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9BDC50D-6ED1-7088-6A1C-17319F36A2EB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C016EE9-9F21-0D8A-83C4-33E03FAF8A8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5A74811-9A38-01DE-5918-03DCF3368D51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2461B26-3CCD-3BA8-F270-33B7CDCCB50A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BF4632-B285-8556-F410-F3B52B30E702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14BA9BA-6E9E-9850-2DD8-0EE698B3E801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62821C77-36E0-BE54-260E-054C1F5F0F1A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T</a:t>
            </a:r>
            <a:r>
              <a:rPr lang="en-GB" sz="1000"/>
              <a:t>e</a:t>
            </a:r>
            <a:r>
              <a:rPr lang="en-ES" sz="100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021F50-FE5B-9849-66B3-B268ACEA2587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Descripción de tipos de ecosistemas con la mirada de la gestión holística.</a:t>
            </a:r>
            <a:endParaRPr lang="en-ES" sz="1000"/>
          </a:p>
        </p:txBody>
      </p:sp>
    </p:spTree>
    <p:extLst>
      <p:ext uri="{BB962C8B-B14F-4D97-AF65-F5344CB8AC3E}">
        <p14:creationId xmlns:p14="http://schemas.microsoft.com/office/powerpoint/2010/main" val="8962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/>
              <a:t>El profesor sabe más que vosotros</a:t>
            </a:r>
            <a:endParaRPr lang="en-ES" sz="5417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>
                <a:solidFill>
                  <a:schemeClr val="tx1"/>
                </a:solidFill>
              </a:rPr>
              <a:t>					  ,</a:t>
            </a:r>
          </a:p>
          <a:p>
            <a:r>
              <a:rPr lang="es-ES" sz="5417">
                <a:solidFill>
                  <a:schemeClr val="tx1"/>
                </a:solidFill>
              </a:rPr>
              <a:t> pero…</a:t>
            </a:r>
            <a:endParaRPr lang="en-ES" sz="541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/>
              <a:t>Confianza</a:t>
            </a:r>
            <a:endParaRPr lang="en-ES" sz="1625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85211" y="459555"/>
            <a:ext cx="40482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376-B206-CEBE-9053-5B8BEA93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140391"/>
            <a:ext cx="4540079" cy="6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532634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>
                <a:latin typeface="Arial" panose="020B0604020202020204" pitchFamily="34" charset="0"/>
                <a:cs typeface="Arial" panose="020B0604020202020204" pitchFamily="34" charset="0"/>
              </a:rPr>
              <a:t>¿Qué entendéis por gestión de ecosistemas?</a:t>
            </a:r>
            <a:endParaRPr lang="en-ES" sz="5417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3E3CB7-1C21-0B46-30A5-C892EBE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2" y="3212919"/>
            <a:ext cx="6510799" cy="31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3143A-972C-3A6B-F2BB-637DB782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 b="6065"/>
          <a:stretch/>
        </p:blipFill>
        <p:spPr>
          <a:xfrm>
            <a:off x="1214284" y="421243"/>
            <a:ext cx="7285704" cy="59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1233</Words>
  <Application>Microsoft Macintosh PowerPoint</Application>
  <PresentationFormat>A4 (210 x 297 mm)</PresentationFormat>
  <Paragraphs>148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</cp:revision>
  <dcterms:created xsi:type="dcterms:W3CDTF">2023-09-12T16:49:51Z</dcterms:created>
  <dcterms:modified xsi:type="dcterms:W3CDTF">2025-02-11T16:49:33Z</dcterms:modified>
</cp:coreProperties>
</file>